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9" r:id="rId3"/>
    <p:sldId id="266" r:id="rId4"/>
    <p:sldId id="267" r:id="rId5"/>
    <p:sldId id="268" r:id="rId6"/>
    <p:sldId id="270" r:id="rId7"/>
    <p:sldId id="271" r:id="rId8"/>
    <p:sldId id="273" r:id="rId9"/>
    <p:sldId id="272" r:id="rId10"/>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114" y="-3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3/24/2010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3/24/2010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3/24/2010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3/24/2010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3/24/2010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3/24/2010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3/24/2010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3/24/2010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gs>
            <a:gs pos="50000">
              <a:schemeClr val="accent1">
                <a:tint val="44500"/>
                <a:satMod val="160000"/>
              </a:schemeClr>
            </a:gs>
            <a:gs pos="100000">
              <a:schemeClr val="accent1">
                <a:tint val="23500"/>
                <a:satMod val="1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3/24/2010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audio" Target="file:///G:\&#1076;&#1072;&#1085;&#1077;\&#1072;&#1074;&#1090;&#1086;&#1088;%20&#1057;&#1074;&#1077;&#1090;&#1083;&#1072;&#1085;&#1072;%20&#1056;&#1072;&#1085;&#1076;&#1072;%20&#1087;&#1090;&#1080;&#1094;&#1099;%20&#1073;&#1077;&#1083;&#1099;&#1077;.mp3"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art-apple.ru/albums/9may/normal_9may_pictures43.jpg"/>
          <p:cNvPicPr>
            <a:picLocks noChangeAspect="1" noChangeArrowheads="1"/>
          </p:cNvPicPr>
          <p:nvPr/>
        </p:nvPicPr>
        <p:blipFill>
          <a:blip r:embed="rId3"/>
          <a:srcRect l="28125" t="27500" b="17500"/>
          <a:stretch>
            <a:fillRect/>
          </a:stretch>
        </p:blipFill>
        <p:spPr bwMode="auto">
          <a:xfrm>
            <a:off x="0" y="3796747"/>
            <a:ext cx="5334000" cy="3061253"/>
          </a:xfrm>
          <a:prstGeom prst="rect">
            <a:avLst/>
          </a:prstGeom>
          <a:ln>
            <a:noFill/>
          </a:ln>
          <a:effectLst>
            <a:softEdge rad="112500"/>
          </a:effectLst>
        </p:spPr>
      </p:pic>
      <p:sp>
        <p:nvSpPr>
          <p:cNvPr id="3" name="TextBox 2"/>
          <p:cNvSpPr txBox="1"/>
          <p:nvPr/>
        </p:nvSpPr>
        <p:spPr>
          <a:xfrm>
            <a:off x="1981200" y="685800"/>
            <a:ext cx="5791200" cy="2123658"/>
          </a:xfrm>
          <a:prstGeom prst="rect">
            <a:avLst/>
          </a:prstGeom>
          <a:effectLst>
            <a:glow rad="228600">
              <a:schemeClr val="accent1">
                <a:satMod val="175000"/>
                <a:alpha val="40000"/>
              </a:schemeClr>
            </a:glow>
            <a:outerShdw blurRad="40000" dist="23000" dir="5400000">
              <a:srgbClr val="000000">
                <a:alpha val="35000"/>
              </a:srgbClr>
            </a:outerShdw>
          </a:effectLst>
        </p:spPr>
        <p:style>
          <a:lnRef idx="0">
            <a:schemeClr val="accent1"/>
          </a:lnRef>
          <a:fillRef idx="1002">
            <a:schemeClr val="dk2"/>
          </a:fillRef>
          <a:effectRef idx="3">
            <a:schemeClr val="accent1"/>
          </a:effectRef>
          <a:fontRef idx="minor">
            <a:schemeClr val="lt1"/>
          </a:fontRef>
        </p:style>
        <p:txBody>
          <a:bodyPr wrap="square" rtlCol="0">
            <a:spAutoFit/>
          </a:bodyPr>
          <a:lstStyle/>
          <a:p>
            <a:pPr algn="ctr"/>
            <a:r>
              <a:rPr lang="ru-RU" sz="6600" b="1" dirty="0" smtClean="0">
                <a:ln w="900" cmpd="sng">
                  <a:solidFill>
                    <a:schemeClr val="accent1">
                      <a:satMod val="190000"/>
                      <a:alpha val="55000"/>
                    </a:schemeClr>
                  </a:solidFill>
                  <a:prstDash val="solid"/>
                </a:ln>
                <a:solidFill>
                  <a:schemeClr val="accent1">
                    <a:satMod val="200000"/>
                    <a:tint val="3000"/>
                  </a:schemeClr>
                </a:solidFill>
                <a:effectLst>
                  <a:glow rad="101600">
                    <a:srgbClr val="002060">
                      <a:alpha val="60000"/>
                    </a:srgbClr>
                  </a:glow>
                  <a:innerShdw blurRad="101600" dist="76200" dir="5400000">
                    <a:schemeClr val="accent1">
                      <a:satMod val="190000"/>
                      <a:tint val="100000"/>
                      <a:alpha val="74000"/>
                    </a:schemeClr>
                  </a:innerShdw>
                </a:effectLst>
              </a:rPr>
              <a:t>ДЕДУШКИНЫ МЕДАЛИ</a:t>
            </a:r>
            <a:endParaRPr lang="en-US" sz="6600" b="1" dirty="0">
              <a:ln w="900" cmpd="sng">
                <a:solidFill>
                  <a:schemeClr val="accent1">
                    <a:satMod val="190000"/>
                    <a:alpha val="55000"/>
                  </a:schemeClr>
                </a:solidFill>
                <a:prstDash val="solid"/>
              </a:ln>
              <a:solidFill>
                <a:schemeClr val="accent1">
                  <a:satMod val="200000"/>
                  <a:tint val="3000"/>
                </a:schemeClr>
              </a:solidFill>
              <a:effectLst>
                <a:glow rad="101600">
                  <a:srgbClr val="002060">
                    <a:alpha val="60000"/>
                  </a:srgbClr>
                </a:glow>
                <a:innerShdw blurRad="101600" dist="76200" dir="5400000">
                  <a:schemeClr val="accent1">
                    <a:satMod val="190000"/>
                    <a:tint val="100000"/>
                    <a:alpha val="74000"/>
                  </a:schemeClr>
                </a:innerShdw>
              </a:effectLst>
            </a:endParaRPr>
          </a:p>
        </p:txBody>
      </p:sp>
      <p:sp>
        <p:nvSpPr>
          <p:cNvPr id="4" name="TextBox 3"/>
          <p:cNvSpPr txBox="1"/>
          <p:nvPr/>
        </p:nvSpPr>
        <p:spPr>
          <a:xfrm>
            <a:off x="5029200" y="3962400"/>
            <a:ext cx="3886200" cy="2585323"/>
          </a:xfrm>
          <a:prstGeom prst="rect">
            <a:avLst/>
          </a:prstGeom>
          <a:effectLst>
            <a:glow rad="228600">
              <a:schemeClr val="accent1">
                <a:satMod val="175000"/>
                <a:alpha val="40000"/>
              </a:schemeClr>
            </a:glow>
            <a:outerShdw blurRad="40000" dist="20000" dir="540000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Исполнитель:</a:t>
            </a:r>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p>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Просвиряков Даниил Андреевич,</a:t>
            </a:r>
          </a:p>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ученик 2 «А» класса МОУ СОШ № 73 г. Лесной Свердловской области</a:t>
            </a:r>
          </a:p>
          <a:p>
            <a:r>
              <a:rPr lang="ru-RU"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Руководитель:</a:t>
            </a:r>
          </a:p>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Петрова Наталья Ивановна, классный руководитель, </a:t>
            </a:r>
            <a:endPar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учитель начальных классов </a:t>
            </a:r>
          </a:p>
          <a:p>
            <a:r>
              <a:rPr lang="ru-RU"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1 квалификационной категории</a:t>
            </a:r>
          </a:p>
        </p:txBody>
      </p:sp>
      <p:pic>
        <p:nvPicPr>
          <p:cNvPr id="5" name="автор Светлана Ранда птицы белые.mp3">
            <a:hlinkClick r:id="" action="ppaction://media"/>
          </p:cNvPr>
          <p:cNvPicPr>
            <a:picLocks noRot="1" noChangeAspect="1"/>
          </p:cNvPicPr>
          <p:nvPr>
            <a:audioFile r:link="rId1"/>
          </p:nvPr>
        </p:nvPicPr>
        <p:blipFill>
          <a:blip r:embed="rId4"/>
          <a:stretch>
            <a:fillRect/>
          </a:stretch>
        </p:blipFill>
        <p:spPr>
          <a:xfrm>
            <a:off x="8610600" y="6248400"/>
            <a:ext cx="304800" cy="304800"/>
          </a:xfrm>
          <a:prstGeom prst="rect">
            <a:avLst/>
          </a:prstGeom>
        </p:spPr>
      </p:pic>
    </p:spTree>
  </p:cSld>
  <p:clrMapOvr>
    <a:masterClrMapping/>
  </p:clrMapOvr>
  <p:transition advClick="0" advTm="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6117" t="30555" b="2778"/>
          <a:stretch>
            <a:fillRect/>
          </a:stretch>
        </p:blipFill>
        <p:spPr bwMode="auto">
          <a:xfrm>
            <a:off x="6315075" y="0"/>
            <a:ext cx="2828925" cy="2057400"/>
          </a:xfrm>
          <a:prstGeom prst="rect">
            <a:avLst/>
          </a:prstGeom>
          <a:solidFill>
            <a:srgbClr val="C00000"/>
          </a:solidFill>
          <a:ln>
            <a:solidFill>
              <a:srgbClr val="C00000"/>
            </a:solidFill>
          </a:ln>
          <a:effectLst>
            <a:softEdge rad="112500"/>
          </a:effectLst>
        </p:spPr>
      </p:pic>
      <p:sp>
        <p:nvSpPr>
          <p:cNvPr id="2049" name="Rectangle 1"/>
          <p:cNvSpPr>
            <a:spLocks noChangeArrowheads="1"/>
          </p:cNvSpPr>
          <p:nvPr/>
        </p:nvSpPr>
        <p:spPr bwMode="auto">
          <a:xfrm>
            <a:off x="0" y="152400"/>
            <a:ext cx="647700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Моего прадедушку звали </a:t>
            </a:r>
            <a:r>
              <a:rPr kumimoji="0" lang="ru-RU" sz="3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Авдюков Аркадий Иванович</a:t>
            </a: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Он родился в 1914 году.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Дедушка - инвалид Отечественной Войны </a:t>
            </a: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a:t>
            </a: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группы. </a:t>
            </a:r>
            <a:endParaRPr kumimoji="0" lang="en-US" sz="3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 время войны он служил в Четвёртой Ударной Армии Баграмяна. Многое пришлось перенести дедушке. Тяжелые бои, отступления,</a:t>
            </a:r>
            <a:r>
              <a:rPr kumimoji="0" lang="ru-RU" sz="32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окружение. После выхода из окружения он был направлен в Шестую Гвардейскую Армию. </a:t>
            </a:r>
            <a:endParaRPr kumimoji="0" lang="ru-RU" sz="32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Picture 10" descr="C:\Documents and Settings\Арина\Рабочий стол\D.bmp"/>
          <p:cNvPicPr>
            <a:picLocks noChangeAspect="1" noChangeArrowheads="1"/>
          </p:cNvPicPr>
          <p:nvPr/>
        </p:nvPicPr>
        <p:blipFill>
          <a:blip r:embed="rId3" cstate="print"/>
          <a:srcRect l="31989" t="15523" r="33218" b="3281"/>
          <a:stretch>
            <a:fillRect/>
          </a:stretch>
        </p:blipFill>
        <p:spPr bwMode="auto">
          <a:xfrm>
            <a:off x="6629400" y="2438400"/>
            <a:ext cx="2241176" cy="3810000"/>
          </a:xfrm>
          <a:prstGeom prst="rect">
            <a:avLst/>
          </a:prstGeom>
          <a:ln>
            <a:noFill/>
          </a:ln>
          <a:effectLst>
            <a:softEdge rad="112500"/>
          </a:effectLst>
        </p:spPr>
      </p:pic>
    </p:spTree>
  </p:cSld>
  <p:clrMapOvr>
    <a:masterClrMapping/>
  </p:clrMapOvr>
  <p:transition advClick="0" advTm="2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6117" t="30555" b="2778"/>
          <a:stretch>
            <a:fillRect/>
          </a:stretch>
        </p:blipFill>
        <p:spPr bwMode="auto">
          <a:xfrm>
            <a:off x="6000750" y="0"/>
            <a:ext cx="3143250" cy="2286000"/>
          </a:xfrm>
          <a:prstGeom prst="rect">
            <a:avLst/>
          </a:prstGeom>
          <a:solidFill>
            <a:srgbClr val="C00000"/>
          </a:solidFill>
          <a:ln>
            <a:solidFill>
              <a:srgbClr val="C00000"/>
            </a:solidFill>
          </a:ln>
          <a:effectLst>
            <a:softEdge rad="112500"/>
          </a:effectLst>
        </p:spPr>
      </p:pic>
      <p:sp>
        <p:nvSpPr>
          <p:cNvPr id="3" name="Прямоугольник 2"/>
          <p:cNvSpPr/>
          <p:nvPr/>
        </p:nvSpPr>
        <p:spPr>
          <a:xfrm>
            <a:off x="0" y="117693"/>
            <a:ext cx="6248400" cy="6186309"/>
          </a:xfrm>
          <a:prstGeom prst="rect">
            <a:avLst/>
          </a:prstGeom>
        </p:spPr>
        <p:txBody>
          <a:bodyPr wrap="square">
            <a:spAutoFit/>
          </a:bodyPr>
          <a:lstStyle/>
          <a:p>
            <a:pPr algn="ctr"/>
            <a:r>
              <a:rPr lang="ru-RU" sz="3600" dirty="0" smtClean="0">
                <a:latin typeface="Times New Roman" pitchFamily="18" charset="0"/>
                <a:cs typeface="Times New Roman" pitchFamily="18" charset="0"/>
              </a:rPr>
              <a:t>За время войны мой дедушка </a:t>
            </a:r>
            <a:r>
              <a:rPr lang="ru-RU" sz="3600" b="1" dirty="0" smtClean="0">
                <a:latin typeface="Times New Roman" pitchFamily="18" charset="0"/>
                <a:cs typeface="Times New Roman" pitchFamily="18" charset="0"/>
              </a:rPr>
              <a:t>Авдюков Аркадий Иванович </a:t>
            </a:r>
            <a:r>
              <a:rPr lang="ru-RU" sz="3200" dirty="0" smtClean="0">
                <a:latin typeface="Times New Roman" pitchFamily="18" charset="0"/>
                <a:cs typeface="Times New Roman" pitchFamily="18" charset="0"/>
              </a:rPr>
              <a:t>был </a:t>
            </a:r>
            <a:r>
              <a:rPr lang="ru-RU" sz="3200" b="1" dirty="0" smtClean="0">
                <a:latin typeface="Times New Roman" pitchFamily="18" charset="0"/>
                <a:cs typeface="Times New Roman" pitchFamily="18" charset="0"/>
              </a:rPr>
              <a:t>награжден медалями и орденом </a:t>
            </a:r>
          </a:p>
          <a:p>
            <a:pPr algn="ctr"/>
            <a:r>
              <a:rPr lang="ru-RU" sz="3200" b="1" dirty="0" smtClean="0">
                <a:latin typeface="Times New Roman" pitchFamily="18" charset="0"/>
                <a:cs typeface="Times New Roman" pitchFamily="18" charset="0"/>
              </a:rPr>
              <a:t>« Красного Знамени»</a:t>
            </a:r>
            <a:r>
              <a:rPr lang="ru-RU" sz="3200" dirty="0" smtClean="0">
                <a:latin typeface="Times New Roman" pitchFamily="18" charset="0"/>
                <a:cs typeface="Times New Roman" pitchFamily="18" charset="0"/>
              </a:rPr>
              <a:t>. </a:t>
            </a:r>
          </a:p>
          <a:p>
            <a:pPr algn="ctr"/>
            <a:r>
              <a:rPr lang="ru-RU" sz="3200" dirty="0" smtClean="0">
                <a:latin typeface="Times New Roman" pitchFamily="18" charset="0"/>
                <a:cs typeface="Times New Roman" pitchFamily="18" charset="0"/>
              </a:rPr>
              <a:t>Первой </a:t>
            </a:r>
            <a:r>
              <a:rPr lang="ru-RU" sz="3200" b="1" dirty="0" smtClean="0">
                <a:latin typeface="Times New Roman" pitchFamily="18" charset="0"/>
                <a:cs typeface="Times New Roman" pitchFamily="18" charset="0"/>
              </a:rPr>
              <a:t>медалью «За Отвагу» </a:t>
            </a:r>
            <a:r>
              <a:rPr lang="ru-RU" sz="3200" dirty="0" smtClean="0">
                <a:latin typeface="Times New Roman" pitchFamily="18" charset="0"/>
                <a:cs typeface="Times New Roman" pitchFamily="18" charset="0"/>
              </a:rPr>
              <a:t>награжден в апреле 1942 года. </a:t>
            </a:r>
            <a:r>
              <a:rPr lang="ru-RU" sz="3200" b="1" dirty="0" smtClean="0">
                <a:latin typeface="Times New Roman" pitchFamily="18" charset="0"/>
                <a:cs typeface="Times New Roman" pitchFamily="18" charset="0"/>
              </a:rPr>
              <a:t>Медалью «За боевые заслуги»  </a:t>
            </a:r>
            <a:r>
              <a:rPr lang="ru-RU" sz="3200" dirty="0" smtClean="0">
                <a:latin typeface="Times New Roman" pitchFamily="18" charset="0"/>
                <a:cs typeface="Times New Roman" pitchFamily="18" charset="0"/>
              </a:rPr>
              <a:t>был награжден в феврале 1943 года. Второй </a:t>
            </a:r>
            <a:r>
              <a:rPr lang="ru-RU" sz="3200" b="1" dirty="0" smtClean="0">
                <a:latin typeface="Times New Roman" pitchFamily="18" charset="0"/>
                <a:cs typeface="Times New Roman" pitchFamily="18" charset="0"/>
              </a:rPr>
              <a:t>медалью «За отвагу» </a:t>
            </a:r>
            <a:r>
              <a:rPr lang="ru-RU" sz="3200" dirty="0" smtClean="0">
                <a:latin typeface="Times New Roman" pitchFamily="18" charset="0"/>
                <a:cs typeface="Times New Roman" pitchFamily="18" charset="0"/>
              </a:rPr>
              <a:t>награжден в августе 1943 года.</a:t>
            </a:r>
            <a:r>
              <a:rPr lang="ru-RU" sz="3600" dirty="0" smtClean="0">
                <a:latin typeface="Times New Roman" pitchFamily="18" charset="0"/>
                <a:cs typeface="Times New Roman" pitchFamily="18" charset="0"/>
              </a:rPr>
              <a:t> </a:t>
            </a:r>
            <a:endParaRPr lang="en-US" sz="3600" dirty="0">
              <a:latin typeface="Times New Roman" pitchFamily="18" charset="0"/>
              <a:cs typeface="Times New Roman" pitchFamily="18" charset="0"/>
            </a:endParaRPr>
          </a:p>
        </p:txBody>
      </p:sp>
      <p:pic>
        <p:nvPicPr>
          <p:cNvPr id="2" name="Picture 2" descr="P1090861"/>
          <p:cNvPicPr>
            <a:picLocks noChangeAspect="1" noChangeArrowheads="1"/>
          </p:cNvPicPr>
          <p:nvPr/>
        </p:nvPicPr>
        <p:blipFill>
          <a:blip r:embed="rId3" cstate="print"/>
          <a:srcRect l="3281" t="2515" r="6363"/>
          <a:stretch>
            <a:fillRect/>
          </a:stretch>
        </p:blipFill>
        <p:spPr bwMode="auto">
          <a:xfrm>
            <a:off x="5943600" y="2895600"/>
            <a:ext cx="3005118" cy="2433638"/>
          </a:xfrm>
          <a:prstGeom prst="rect">
            <a:avLst/>
          </a:prstGeom>
          <a:ln>
            <a:noFill/>
          </a:ln>
          <a:effectLst>
            <a:softEdge rad="112500"/>
          </a:effectLst>
        </p:spPr>
      </p:pic>
    </p:spTree>
  </p:cSld>
  <p:clrMapOvr>
    <a:masterClrMapping/>
  </p:clrMapOvr>
  <p:transition advClick="0" advTm="25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1090862"/>
          <p:cNvPicPr>
            <a:picLocks noChangeAspect="1" noChangeArrowheads="1"/>
          </p:cNvPicPr>
          <p:nvPr/>
        </p:nvPicPr>
        <p:blipFill>
          <a:blip r:embed="rId2" cstate="print"/>
          <a:srcRect t="18095" r="19194" b="17647"/>
          <a:stretch>
            <a:fillRect/>
          </a:stretch>
        </p:blipFill>
        <p:spPr bwMode="auto">
          <a:xfrm rot="5400000">
            <a:off x="-131763" y="4856163"/>
            <a:ext cx="2162175" cy="1289050"/>
          </a:xfrm>
          <a:prstGeom prst="rect">
            <a:avLst/>
          </a:prstGeom>
          <a:ln>
            <a:noFill/>
          </a:ln>
          <a:effectLst>
            <a:softEdge rad="112500"/>
          </a:effectLst>
        </p:spPr>
      </p:pic>
      <p:pic>
        <p:nvPicPr>
          <p:cNvPr id="1026" name="Picture 2"/>
          <p:cNvPicPr>
            <a:picLocks noChangeAspect="1" noChangeArrowheads="1"/>
          </p:cNvPicPr>
          <p:nvPr/>
        </p:nvPicPr>
        <p:blipFill>
          <a:blip r:embed="rId3"/>
          <a:srcRect l="26117" t="30555" b="2778"/>
          <a:stretch>
            <a:fillRect/>
          </a:stretch>
        </p:blipFill>
        <p:spPr bwMode="auto">
          <a:xfrm>
            <a:off x="6000750" y="0"/>
            <a:ext cx="3143250" cy="2286000"/>
          </a:xfrm>
          <a:prstGeom prst="rect">
            <a:avLst/>
          </a:prstGeom>
          <a:solidFill>
            <a:srgbClr val="C00000"/>
          </a:solidFill>
          <a:ln>
            <a:solidFill>
              <a:srgbClr val="C00000"/>
            </a:solidFill>
          </a:ln>
          <a:effectLst>
            <a:softEdge rad="112500"/>
          </a:effectLst>
        </p:spPr>
      </p:pic>
      <p:sp>
        <p:nvSpPr>
          <p:cNvPr id="4097" name="Rectangle 1"/>
          <p:cNvSpPr>
            <a:spLocks noChangeArrowheads="1"/>
          </p:cNvSpPr>
          <p:nvPr/>
        </p:nvSpPr>
        <p:spPr bwMode="auto">
          <a:xfrm rot="10800000" flipV="1">
            <a:off x="0" y="153888"/>
            <a:ext cx="57912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Несколько эпизодов из рассказов родных о дедушке мне особенно запомнились.</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одном из боев моему деду с группой солдат удалось обезвредить немецкие дзоты, которые сдерживали наступление. Нужно было освободить село, в котором был железнодорожный узел. Немецкие дзоты поливали огнём так, что атаки захлебывались. Невозможно было даже забрать раненых. Тогда дедушка придумал, как можно обезвредить вражеские дзоты. Перед дзотами  было поле со скошенной травой. Она лежала небольшими кучками. Ночью немцы пускали осветительные ракеты. </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099" name="Рисунок 1"/>
          <p:cNvPicPr>
            <a:picLocks noChangeAspect="1" noChangeArrowheads="1"/>
          </p:cNvPicPr>
          <p:nvPr/>
        </p:nvPicPr>
        <p:blipFill>
          <a:blip r:embed="rId4" cstate="print"/>
          <a:srcRect l="11194" t="5580" r="5544" b="10223"/>
          <a:stretch>
            <a:fillRect/>
          </a:stretch>
        </p:blipFill>
        <p:spPr bwMode="auto">
          <a:xfrm>
            <a:off x="6096000" y="2667000"/>
            <a:ext cx="2850881" cy="2119313"/>
          </a:xfrm>
          <a:prstGeom prst="rect">
            <a:avLst/>
          </a:prstGeom>
          <a:ln>
            <a:noFill/>
          </a:ln>
          <a:effectLst>
            <a:softEdge rad="112500"/>
          </a:effectLst>
        </p:spPr>
      </p:pic>
      <p:sp>
        <p:nvSpPr>
          <p:cNvPr id="6" name="Прямоугольник 5"/>
          <p:cNvSpPr/>
          <p:nvPr/>
        </p:nvSpPr>
        <p:spPr>
          <a:xfrm>
            <a:off x="2209800" y="4953000"/>
            <a:ext cx="5867400" cy="1631216"/>
          </a:xfrm>
          <a:prstGeom prst="rect">
            <a:avLst/>
          </a:prstGeom>
        </p:spPr>
        <p:txBody>
          <a:bodyPr wrap="square">
            <a:spAutoFit/>
          </a:bodyPr>
          <a:lstStyle/>
          <a:p>
            <a:r>
              <a:rPr lang="ru-RU" sz="2000" dirty="0" smtClean="0">
                <a:latin typeface="Times New Roman" pitchFamily="18" charset="0"/>
                <a:ea typeface="Times New Roman" pitchFamily="18" charset="0"/>
                <a:cs typeface="Times New Roman" pitchFamily="18" charset="0"/>
              </a:rPr>
              <a:t>И дедушка посчитал, на какой счет они пускали ракеты. Он объяснил солдатам, что нужно ремнем укрепить на спине траву и по счету перебегать. Так они подобрались к дзотам и закидали их гранатами. И тут же началась атака. И село было освобождено.</a:t>
            </a:r>
            <a:endParaRPr lang="en-US" sz="2000" dirty="0"/>
          </a:p>
        </p:txBody>
      </p:sp>
    </p:spTree>
  </p:cSld>
  <p:clrMapOvr>
    <a:masterClrMapping/>
  </p:clrMapOvr>
  <p:transition advClick="0" advTm="3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6117" t="30555" b="2778"/>
          <a:stretch>
            <a:fillRect/>
          </a:stretch>
        </p:blipFill>
        <p:spPr bwMode="auto">
          <a:xfrm>
            <a:off x="6000750" y="0"/>
            <a:ext cx="3143250" cy="2286000"/>
          </a:xfrm>
          <a:prstGeom prst="rect">
            <a:avLst/>
          </a:prstGeom>
          <a:solidFill>
            <a:srgbClr val="C00000"/>
          </a:solidFill>
          <a:ln>
            <a:solidFill>
              <a:srgbClr val="C00000"/>
            </a:solidFill>
          </a:ln>
          <a:effectLst>
            <a:softEdge rad="112500"/>
          </a:effectLst>
        </p:spPr>
      </p:pic>
      <p:sp>
        <p:nvSpPr>
          <p:cNvPr id="3073" name="Rectangle 1"/>
          <p:cNvSpPr>
            <a:spLocks noChangeArrowheads="1"/>
          </p:cNvSpPr>
          <p:nvPr/>
        </p:nvSpPr>
        <p:spPr bwMode="auto">
          <a:xfrm rot="10800000" flipV="1">
            <a:off x="0" y="0"/>
            <a:ext cx="59436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12 марта 1944 года под Витебском был тяжелый бой. Был убит комиссар, тяжело ранен старший лейтенант. И дедушка поднял бойцов в атаку. Он крикнул «Гвардейцы, вперёд! За родину! За Сталина! Ура!» и бросился вперед.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Но как была взята высота нашими бойцами, он уже не увидел. Дедушка был тяжело ранен. Ему оторвало ногу и ранило другую. Он перенес восемь операций. Достали 11 осколков, а два осколка остались в дедушке до конца жизни.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4" name="Picture 2" descr="иванова аня"/>
          <p:cNvPicPr>
            <a:picLocks noChangeAspect="1" noChangeArrowheads="1"/>
          </p:cNvPicPr>
          <p:nvPr/>
        </p:nvPicPr>
        <p:blipFill>
          <a:blip r:embed="rId3" cstate="print"/>
          <a:srcRect/>
          <a:stretch>
            <a:fillRect/>
          </a:stretch>
        </p:blipFill>
        <p:spPr bwMode="auto">
          <a:xfrm>
            <a:off x="6096000" y="2362200"/>
            <a:ext cx="2860309" cy="2073275"/>
          </a:xfrm>
          <a:prstGeom prst="rect">
            <a:avLst/>
          </a:prstGeom>
          <a:ln>
            <a:noFill/>
          </a:ln>
          <a:effectLst>
            <a:softEdge rad="112500"/>
          </a:effectLst>
        </p:spPr>
      </p:pic>
      <p:sp>
        <p:nvSpPr>
          <p:cNvPr id="5" name="Прямоугольник 4"/>
          <p:cNvSpPr/>
          <p:nvPr/>
        </p:nvSpPr>
        <p:spPr>
          <a:xfrm>
            <a:off x="3810000" y="4648200"/>
            <a:ext cx="4572000" cy="1938992"/>
          </a:xfrm>
          <a:prstGeom prst="rect">
            <a:avLst/>
          </a:prstGeom>
        </p:spPr>
        <p:txBody>
          <a:bodyPr>
            <a:spAutoFit/>
          </a:bodyPr>
          <a:lstStyle/>
          <a:p>
            <a:pPr algn="ctr"/>
            <a:r>
              <a:rPr lang="ru-RU" sz="2400" dirty="0" smtClean="0">
                <a:latin typeface="Times New Roman" pitchFamily="18" charset="0"/>
                <a:ea typeface="Times New Roman" pitchFamily="18" charset="0"/>
                <a:cs typeface="Times New Roman" pitchFamily="18" charset="0"/>
              </a:rPr>
              <a:t>В марте 1944 году мой дедушка Авдюков Аркадий Иванович был представлен к награде – ему вручили орден « Красного знамени».</a:t>
            </a:r>
            <a:endParaRPr lang="en-US" sz="2400" dirty="0"/>
          </a:p>
        </p:txBody>
      </p:sp>
      <p:pic>
        <p:nvPicPr>
          <p:cNvPr id="2" name="Picture 2" descr="P1090870"/>
          <p:cNvPicPr>
            <a:picLocks noChangeAspect="1" noChangeArrowheads="1"/>
          </p:cNvPicPr>
          <p:nvPr/>
        </p:nvPicPr>
        <p:blipFill>
          <a:blip r:embed="rId4" cstate="print"/>
          <a:srcRect l="6580" t="9399" r="55484"/>
          <a:stretch>
            <a:fillRect/>
          </a:stretch>
        </p:blipFill>
        <p:spPr bwMode="auto">
          <a:xfrm>
            <a:off x="1143000" y="4419600"/>
            <a:ext cx="1295400" cy="2338739"/>
          </a:xfrm>
          <a:prstGeom prst="rect">
            <a:avLst/>
          </a:prstGeom>
          <a:ln>
            <a:noFill/>
          </a:ln>
          <a:effectLst>
            <a:softEdge rad="112500"/>
          </a:effectLst>
        </p:spPr>
      </p:pic>
    </p:spTree>
  </p:cSld>
  <p:clrMapOvr>
    <a:masterClrMapping/>
  </p:clrMapOvr>
  <p:transition advClick="0" advTm="3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6117" t="30555" b="2778"/>
          <a:stretch>
            <a:fillRect/>
          </a:stretch>
        </p:blipFill>
        <p:spPr bwMode="auto">
          <a:xfrm>
            <a:off x="6419850" y="0"/>
            <a:ext cx="2724150" cy="1981200"/>
          </a:xfrm>
          <a:prstGeom prst="rect">
            <a:avLst/>
          </a:prstGeom>
          <a:solidFill>
            <a:srgbClr val="C00000"/>
          </a:solidFill>
          <a:ln>
            <a:solidFill>
              <a:srgbClr val="C00000"/>
            </a:solidFill>
          </a:ln>
          <a:effectLst>
            <a:softEdge rad="112500"/>
          </a:effectLst>
        </p:spPr>
      </p:pic>
      <p:sp>
        <p:nvSpPr>
          <p:cNvPr id="30721" name="Rectangle 1"/>
          <p:cNvSpPr>
            <a:spLocks noChangeArrowheads="1"/>
          </p:cNvSpPr>
          <p:nvPr/>
        </p:nvSpPr>
        <p:spPr bwMode="auto">
          <a:xfrm rot="10800000" flipV="1">
            <a:off x="381000" y="659487"/>
            <a:ext cx="60198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июле 1944 года дедушка вернулся домой и свою жизнь посвятил семье и работе. Еще долгое время он во сне поднимал бойцов в атаку, кричал: « За Родину! Ура!», стонал от болевших ран, просыпался и долго не мог заснуть, переживая вновь и вновь ужасы войны.</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1985 году ему был вручен орден «Отечественная Война» </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степени в честь сороковой годовщины Победы в Великой Отечественной Войне. </a:t>
            </a:r>
            <a:endParaRPr kumimoji="0" lang="ru-RU"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22" name="Picture 2" descr="мартьянова уля"/>
          <p:cNvPicPr>
            <a:picLocks noChangeAspect="1" noChangeArrowheads="1"/>
          </p:cNvPicPr>
          <p:nvPr/>
        </p:nvPicPr>
        <p:blipFill>
          <a:blip r:embed="rId3" cstate="print"/>
          <a:srcRect/>
          <a:stretch>
            <a:fillRect/>
          </a:stretch>
        </p:blipFill>
        <p:spPr bwMode="auto">
          <a:xfrm>
            <a:off x="6781800" y="3048000"/>
            <a:ext cx="2059282" cy="2843213"/>
          </a:xfrm>
          <a:prstGeom prst="rect">
            <a:avLst/>
          </a:prstGeom>
          <a:ln>
            <a:noFill/>
          </a:ln>
          <a:effectLst>
            <a:softEdge rad="112500"/>
          </a:effectLst>
        </p:spPr>
      </p:pic>
    </p:spTree>
  </p:cSld>
  <p:clrMapOvr>
    <a:masterClrMapping/>
  </p:clrMapOvr>
  <p:transition advClick="0" advTm="25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Арина\Рабочий стол\D.bmp"/>
          <p:cNvPicPr>
            <a:picLocks noChangeAspect="1" noChangeArrowheads="1"/>
          </p:cNvPicPr>
          <p:nvPr/>
        </p:nvPicPr>
        <p:blipFill>
          <a:blip r:embed="rId2" cstate="print"/>
          <a:srcRect l="31989" t="15523" r="33218" b="3281"/>
          <a:stretch>
            <a:fillRect/>
          </a:stretch>
        </p:blipFill>
        <p:spPr bwMode="auto">
          <a:xfrm>
            <a:off x="0" y="0"/>
            <a:ext cx="1905000" cy="3238500"/>
          </a:xfrm>
          <a:prstGeom prst="rect">
            <a:avLst/>
          </a:prstGeom>
          <a:ln>
            <a:noFill/>
          </a:ln>
          <a:effectLst>
            <a:softEdge rad="112500"/>
          </a:effectLst>
        </p:spPr>
      </p:pic>
      <p:pic>
        <p:nvPicPr>
          <p:cNvPr id="1026" name="Picture 2"/>
          <p:cNvPicPr>
            <a:picLocks noChangeAspect="1" noChangeArrowheads="1"/>
          </p:cNvPicPr>
          <p:nvPr/>
        </p:nvPicPr>
        <p:blipFill>
          <a:blip r:embed="rId3"/>
          <a:srcRect l="26117" t="30555" b="2778"/>
          <a:stretch>
            <a:fillRect/>
          </a:stretch>
        </p:blipFill>
        <p:spPr bwMode="auto">
          <a:xfrm>
            <a:off x="6000750" y="0"/>
            <a:ext cx="3143250" cy="2286000"/>
          </a:xfrm>
          <a:prstGeom prst="rect">
            <a:avLst/>
          </a:prstGeom>
          <a:solidFill>
            <a:srgbClr val="C00000"/>
          </a:solidFill>
          <a:ln>
            <a:solidFill>
              <a:srgbClr val="C00000"/>
            </a:solidFill>
          </a:ln>
          <a:effectLst>
            <a:softEdge rad="112500"/>
          </a:effectLst>
        </p:spPr>
      </p:pic>
      <p:sp>
        <p:nvSpPr>
          <p:cNvPr id="29697" name="Rectangle 1"/>
          <p:cNvSpPr>
            <a:spLocks noChangeArrowheads="1"/>
          </p:cNvSpPr>
          <p:nvPr/>
        </p:nvSpPr>
        <p:spPr bwMode="auto">
          <a:xfrm>
            <a:off x="304800" y="3200400"/>
            <a:ext cx="59436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моей семье говорят, что я на него очень похож. И я очень горжусь этим, и всегда буду помнить о прадедушке, о том,  каким он был храбрым и смелым</a:t>
            </a: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солдатом. </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5" name="Рисунок 4" descr="G:\P1090808.JPG"/>
          <p:cNvPicPr/>
          <p:nvPr/>
        </p:nvPicPr>
        <p:blipFill>
          <a:blip r:embed="rId4" cstate="print"/>
          <a:srcRect l="22540" t="29406" r="36452" b="39809"/>
          <a:stretch>
            <a:fillRect/>
          </a:stretch>
        </p:blipFill>
        <p:spPr bwMode="auto">
          <a:xfrm rot="5400000">
            <a:off x="5448300" y="3314702"/>
            <a:ext cx="4571999" cy="2514600"/>
          </a:xfrm>
          <a:prstGeom prst="rect">
            <a:avLst/>
          </a:prstGeom>
          <a:ln>
            <a:noFill/>
          </a:ln>
          <a:effectLst>
            <a:softEdge rad="112500"/>
          </a:effectLst>
        </p:spPr>
      </p:pic>
      <p:sp>
        <p:nvSpPr>
          <p:cNvPr id="7" name="Прямоугольник 6"/>
          <p:cNvSpPr/>
          <p:nvPr/>
        </p:nvSpPr>
        <p:spPr>
          <a:xfrm>
            <a:off x="1981200" y="609600"/>
            <a:ext cx="4038600" cy="2246769"/>
          </a:xfrm>
          <a:prstGeom prst="rect">
            <a:avLst/>
          </a:prstGeom>
        </p:spPr>
        <p:txBody>
          <a:bodyPr wrap="square">
            <a:spAutoFit/>
          </a:bodyPr>
          <a:lstStyle/>
          <a:p>
            <a:pPr lvl="0" algn="ctr" fontAlgn="base">
              <a:spcBef>
                <a:spcPct val="0"/>
              </a:spcBef>
              <a:spcAft>
                <a:spcPct val="0"/>
              </a:spcAft>
            </a:pPr>
            <a:r>
              <a:rPr lang="ru-RU" sz="2800" dirty="0" smtClean="0">
                <a:latin typeface="Times New Roman" pitchFamily="18" charset="0"/>
                <a:ea typeface="Times New Roman" pitchFamily="18" charset="0"/>
                <a:cs typeface="Times New Roman" pitchFamily="18" charset="0"/>
              </a:rPr>
              <a:t>В  1989 году моего дедушки не стало. </a:t>
            </a:r>
          </a:p>
          <a:p>
            <a:pPr lvl="0" algn="ctr" fontAlgn="base">
              <a:spcBef>
                <a:spcPct val="0"/>
              </a:spcBef>
              <a:spcAft>
                <a:spcPct val="0"/>
              </a:spcAft>
            </a:pPr>
            <a:r>
              <a:rPr lang="ru-RU" sz="2800" dirty="0" smtClean="0">
                <a:latin typeface="Times New Roman" pitchFamily="18" charset="0"/>
                <a:ea typeface="Times New Roman" pitchFamily="18" charset="0"/>
                <a:cs typeface="Times New Roman" pitchFamily="18" charset="0"/>
              </a:rPr>
              <a:t>Я никогда не видел его, </a:t>
            </a:r>
            <a:endParaRPr lang="en-US" sz="2800" dirty="0" smtClean="0">
              <a:latin typeface="Times New Roman" pitchFamily="18" charset="0"/>
              <a:ea typeface="Times New Roman" pitchFamily="18" charset="0"/>
              <a:cs typeface="Times New Roman" pitchFamily="18" charset="0"/>
            </a:endParaRPr>
          </a:p>
          <a:p>
            <a:pPr lvl="0" algn="ctr" fontAlgn="base">
              <a:spcBef>
                <a:spcPct val="0"/>
              </a:spcBef>
              <a:spcAft>
                <a:spcPct val="0"/>
              </a:spcAft>
            </a:pPr>
            <a:r>
              <a:rPr lang="ru-RU" sz="2800" dirty="0" smtClean="0">
                <a:latin typeface="Times New Roman" pitchFamily="18" charset="0"/>
                <a:ea typeface="Times New Roman" pitchFamily="18" charset="0"/>
                <a:cs typeface="Times New Roman" pitchFamily="18" charset="0"/>
              </a:rPr>
              <a:t>о нем мне рассказывали прабабушка и бабушка.</a:t>
            </a:r>
            <a:endParaRPr lang="en-US" sz="2800" dirty="0"/>
          </a:p>
        </p:txBody>
      </p:sp>
    </p:spTree>
  </p:cSld>
  <p:clrMapOvr>
    <a:masterClrMapping/>
  </p:clrMapOvr>
  <p:transition advClick="0" advTm="25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6117" t="30555" b="2778"/>
          <a:stretch>
            <a:fillRect/>
          </a:stretch>
        </p:blipFill>
        <p:spPr bwMode="auto">
          <a:xfrm>
            <a:off x="6000750" y="0"/>
            <a:ext cx="3143250" cy="2286000"/>
          </a:xfrm>
          <a:prstGeom prst="rect">
            <a:avLst/>
          </a:prstGeom>
          <a:solidFill>
            <a:srgbClr val="C00000"/>
          </a:solidFill>
          <a:ln>
            <a:solidFill>
              <a:srgbClr val="C00000"/>
            </a:solidFill>
          </a:ln>
          <a:effectLst>
            <a:softEdge rad="112500"/>
          </a:effectLst>
        </p:spPr>
      </p:pic>
      <p:sp>
        <p:nvSpPr>
          <p:cNvPr id="3" name="Прямоугольник 2"/>
          <p:cNvSpPr/>
          <p:nvPr/>
        </p:nvSpPr>
        <p:spPr>
          <a:xfrm>
            <a:off x="228600" y="304800"/>
            <a:ext cx="5562600" cy="3046988"/>
          </a:xfrm>
          <a:prstGeom prst="rect">
            <a:avLst/>
          </a:prstGeom>
        </p:spPr>
        <p:txBody>
          <a:bodyPr wrap="square">
            <a:spAutoFit/>
          </a:bodyPr>
          <a:lstStyle/>
          <a:p>
            <a:pPr algn="ctr"/>
            <a:r>
              <a:rPr lang="ru-RU" sz="3200" dirty="0" smtClean="0">
                <a:latin typeface="Times New Roman" pitchFamily="18" charset="0"/>
                <a:ea typeface="Times New Roman" pitchFamily="18" charset="0"/>
                <a:cs typeface="Times New Roman" pitchFamily="18" charset="0"/>
              </a:rPr>
              <a:t>А когда я беру дедушкины медали в руки, я словно слышу его голос: </a:t>
            </a:r>
          </a:p>
          <a:p>
            <a:pPr algn="ctr"/>
            <a:r>
              <a:rPr lang="ru-RU" sz="3200" dirty="0" smtClean="0">
                <a:latin typeface="Times New Roman" pitchFamily="18" charset="0"/>
                <a:ea typeface="Times New Roman" pitchFamily="18" charset="0"/>
                <a:cs typeface="Times New Roman" pitchFamily="18" charset="0"/>
              </a:rPr>
              <a:t>«Будь достойным и верным защитником своей страны, внук!» </a:t>
            </a:r>
            <a:endParaRPr lang="en-US" sz="3200" dirty="0">
              <a:latin typeface="Times New Roman" pitchFamily="18" charset="0"/>
              <a:cs typeface="Times New Roman" pitchFamily="18" charset="0"/>
            </a:endParaRPr>
          </a:p>
        </p:txBody>
      </p:sp>
      <p:pic>
        <p:nvPicPr>
          <p:cNvPr id="4" name="Picture 2" descr="гвоздицкая анжела"/>
          <p:cNvPicPr>
            <a:picLocks noChangeAspect="1" noChangeArrowheads="1"/>
          </p:cNvPicPr>
          <p:nvPr/>
        </p:nvPicPr>
        <p:blipFill>
          <a:blip r:embed="rId3" cstate="print"/>
          <a:srcRect/>
          <a:stretch>
            <a:fillRect/>
          </a:stretch>
        </p:blipFill>
        <p:spPr bwMode="auto">
          <a:xfrm rot="16200000">
            <a:off x="744824" y="2788165"/>
            <a:ext cx="3158551" cy="4343400"/>
          </a:xfrm>
          <a:prstGeom prst="rect">
            <a:avLst/>
          </a:prstGeom>
          <a:ln>
            <a:noFill/>
          </a:ln>
          <a:effectLst>
            <a:softEdge rad="112500"/>
          </a:effectLst>
        </p:spPr>
      </p:pic>
      <p:pic>
        <p:nvPicPr>
          <p:cNvPr id="2" name="Picture 2" descr="P1090868"/>
          <p:cNvPicPr>
            <a:picLocks noChangeAspect="1" noChangeArrowheads="1"/>
          </p:cNvPicPr>
          <p:nvPr/>
        </p:nvPicPr>
        <p:blipFill>
          <a:blip r:embed="rId4" cstate="print"/>
          <a:srcRect l="41911" t="16682" r="24083" b="13721"/>
          <a:stretch>
            <a:fillRect/>
          </a:stretch>
        </p:blipFill>
        <p:spPr bwMode="auto">
          <a:xfrm>
            <a:off x="5486400" y="2286000"/>
            <a:ext cx="2839916" cy="4343400"/>
          </a:xfrm>
          <a:prstGeom prst="ellipse">
            <a:avLst/>
          </a:prstGeom>
          <a:ln>
            <a:noFill/>
          </a:ln>
          <a:effectLst>
            <a:softEdge rad="112500"/>
          </a:effectLst>
        </p:spPr>
      </p:pic>
    </p:spTree>
  </p:cSld>
  <p:clrMapOvr>
    <a:masterClrMapping/>
  </p:clrMapOvr>
  <p:transition advClick="0" advTm="25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26117" t="30555" b="2778"/>
          <a:stretch>
            <a:fillRect/>
          </a:stretch>
        </p:blipFill>
        <p:spPr bwMode="auto">
          <a:xfrm>
            <a:off x="6000750" y="0"/>
            <a:ext cx="3143250" cy="2286000"/>
          </a:xfrm>
          <a:prstGeom prst="rect">
            <a:avLst/>
          </a:prstGeom>
          <a:solidFill>
            <a:srgbClr val="C00000"/>
          </a:solidFill>
          <a:ln>
            <a:solidFill>
              <a:srgbClr val="C00000"/>
            </a:solidFill>
          </a:ln>
          <a:effectLst>
            <a:softEdge rad="112500"/>
          </a:effectLst>
        </p:spPr>
      </p:pic>
      <p:sp>
        <p:nvSpPr>
          <p:cNvPr id="28673" name="Rectangle 1"/>
          <p:cNvSpPr>
            <a:spLocks noChangeArrowheads="1"/>
          </p:cNvSpPr>
          <p:nvPr/>
        </p:nvSpPr>
        <p:spPr bwMode="auto">
          <a:xfrm>
            <a:off x="304800" y="914400"/>
            <a:ext cx="57912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работе были использованы рисунки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учащихся</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2 «А» класса МОУ СОШ № 73 г. Лесной Свердловской области</a:t>
            </a:r>
            <a:endParaRPr lang="ru-RU" dirty="0" smtClean="0">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Песня «Птицы белые». Автор С. Ранда</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lang="ru-RU" dirty="0" smtClean="0">
                <a:latin typeface="Times New Roman" pitchFamily="18" charset="0"/>
                <a:cs typeface="Times New Roman" pitchFamily="18" charset="0"/>
              </a:rPr>
              <a:t> Фото из архива классного руководителя Петровой Н.И.</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4" name="Picture 2" descr="P1090867"/>
          <p:cNvPicPr>
            <a:picLocks noChangeAspect="1" noChangeArrowheads="1"/>
          </p:cNvPicPr>
          <p:nvPr/>
        </p:nvPicPr>
        <p:blipFill>
          <a:blip r:embed="rId3" cstate="print"/>
          <a:srcRect t="17490" r="19896" b="13147"/>
          <a:stretch>
            <a:fillRect/>
          </a:stretch>
        </p:blipFill>
        <p:spPr bwMode="auto">
          <a:xfrm>
            <a:off x="1447800" y="2438400"/>
            <a:ext cx="6324600" cy="4086375"/>
          </a:xfrm>
          <a:prstGeom prst="rect">
            <a:avLst/>
          </a:prstGeom>
          <a:ln>
            <a:noFill/>
          </a:ln>
          <a:effectLst>
            <a:softEdge rad="112500"/>
          </a:effectLst>
        </p:spPr>
      </p:pic>
    </p:spTree>
  </p:cSld>
  <p:clrMapOvr>
    <a:masterClrMapping/>
  </p:clrMapOvr>
  <p:transition advClick="0" advTm="2500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TotalTime>
  <Words>592</Words>
  <PresentationFormat>Экран (4:3)</PresentationFormat>
  <Paragraphs>34</Paragraphs>
  <Slides>9</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Алексей</cp:lastModifiedBy>
  <cp:revision>22</cp:revision>
  <dcterms:modified xsi:type="dcterms:W3CDTF">2010-03-24T11:29:19Z</dcterms:modified>
</cp:coreProperties>
</file>